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Roboto"/>
      <p:regular r:id="rId25"/>
      <p:bold r:id="rId26"/>
      <p:italic r:id="rId27"/>
      <p:boldItalic r:id="rId28"/>
    </p:embeddedFont>
    <p:embeddedFont>
      <p:font typeface="Raleway Thin"/>
      <p:regular r:id="rId29"/>
      <p:bold r:id="rId30"/>
      <p:italic r:id="rId31"/>
      <p:boldItalic r:id="rId32"/>
    </p:embeddedFont>
    <p:embeddedFont>
      <p:font typeface="Varela Round"/>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Thin-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Thin-italic.fntdata"/><Relationship Id="rId30" Type="http://schemas.openxmlformats.org/officeDocument/2006/relationships/font" Target="fonts/RalewayThin-bold.fntdata"/><Relationship Id="rId11" Type="http://schemas.openxmlformats.org/officeDocument/2006/relationships/slide" Target="slides/slide6.xml"/><Relationship Id="rId33" Type="http://schemas.openxmlformats.org/officeDocument/2006/relationships/font" Target="fonts/VarelaRound-regular.fntdata"/><Relationship Id="rId10" Type="http://schemas.openxmlformats.org/officeDocument/2006/relationships/slide" Target="slides/slide5.xml"/><Relationship Id="rId32" Type="http://schemas.openxmlformats.org/officeDocument/2006/relationships/font" Target="fonts/RalewayThin-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62401a611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2401a611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fab82118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fab82118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fab82118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fab82118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fab82118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fab82118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6fab82118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fab82118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fab82118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fab82118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23ed03f0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23ed03f0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3e72a1b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3e72a1b7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23ed03f0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23ed03f0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3fe4484b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3fe4484b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6fab82118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fab82118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peut distinguer les 3 parties suivantes :</a:t>
            </a:r>
            <a:endParaRPr/>
          </a:p>
          <a:p>
            <a:pPr indent="-298450" lvl="0" marL="457200" rtl="0" algn="l">
              <a:spcBef>
                <a:spcPts val="0"/>
              </a:spcBef>
              <a:spcAft>
                <a:spcPts val="0"/>
              </a:spcAft>
              <a:buSzPts val="1100"/>
              <a:buChar char="-"/>
            </a:pPr>
            <a:r>
              <a:rPr lang="en"/>
              <a:t>l'ETL ( Extract Transform et le Load) qui permet l'extraction, la transformation et l'ajout des données au niveau du datawarehouse (entrepôt de données).</a:t>
            </a:r>
            <a:endParaRPr/>
          </a:p>
          <a:p>
            <a:pPr indent="-298450" lvl="0" marL="457200" rtl="0" algn="l">
              <a:spcBef>
                <a:spcPts val="0"/>
              </a:spcBef>
              <a:spcAft>
                <a:spcPts val="0"/>
              </a:spcAft>
              <a:buSzPts val="1100"/>
              <a:buChar char="-"/>
            </a:pPr>
            <a:r>
              <a:rPr lang="en"/>
              <a:t>La seconde c'est le Datawarehouse et le Datamart là où nous aurons nos données. C'est là qu'intervient la notion de Cubes.</a:t>
            </a:r>
            <a:endParaRPr/>
          </a:p>
          <a:p>
            <a:pPr indent="-298450" lvl="0" marL="457200" rtl="0" algn="l">
              <a:spcBef>
                <a:spcPts val="0"/>
              </a:spcBef>
              <a:spcAft>
                <a:spcPts val="0"/>
              </a:spcAft>
              <a:buSzPts val="1100"/>
              <a:buChar char="-"/>
            </a:pPr>
            <a:r>
              <a:rPr lang="en"/>
              <a:t>La troisième contient tout ce qui est Business Analysis, tableau de bord ainsi que les outils de reporting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fab82118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fab82118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6fab82118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fab82118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6fab82118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fab82118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6fab82118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fab8211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Voici le nom des principaux produits associées aux marques du quadrant :</a:t>
            </a:r>
            <a:endParaRPr/>
          </a:p>
          <a:p>
            <a:pPr indent="0" lvl="0" marL="0" rtl="0" algn="l">
              <a:spcBef>
                <a:spcPts val="0"/>
              </a:spcBef>
              <a:spcAft>
                <a:spcPts val="0"/>
              </a:spcAft>
              <a:buNone/>
            </a:pPr>
            <a:r>
              <a:rPr lang="en"/>
              <a:t>Microsoft : SQL Server / PowerBI</a:t>
            </a:r>
            <a:endParaRPr/>
          </a:p>
          <a:p>
            <a:pPr indent="0" lvl="0" marL="0" rtl="0" algn="l">
              <a:spcBef>
                <a:spcPts val="0"/>
              </a:spcBef>
              <a:spcAft>
                <a:spcPts val="0"/>
              </a:spcAft>
              <a:buNone/>
            </a:pPr>
            <a:r>
              <a:rPr lang="en"/>
              <a:t>Tableau : Tableau Prep / Tableau Serveur</a:t>
            </a:r>
            <a:endParaRPr/>
          </a:p>
          <a:p>
            <a:pPr indent="0" lvl="0" marL="0" rtl="0" algn="l">
              <a:spcBef>
                <a:spcPts val="0"/>
              </a:spcBef>
              <a:spcAft>
                <a:spcPts val="0"/>
              </a:spcAft>
              <a:buNone/>
            </a:pPr>
            <a:r>
              <a:rPr lang="en"/>
              <a:t>Qlik : Qlikview</a:t>
            </a:r>
            <a:endParaRPr/>
          </a:p>
          <a:p>
            <a:pPr indent="0" lvl="0" marL="0" rtl="0" algn="l">
              <a:spcBef>
                <a:spcPts val="0"/>
              </a:spcBef>
              <a:spcAft>
                <a:spcPts val="0"/>
              </a:spcAft>
              <a:buNone/>
            </a:pPr>
            <a:r>
              <a:rPr lang="en"/>
              <a:t>SAP : Business Object</a:t>
            </a:r>
            <a:endParaRPr/>
          </a:p>
          <a:p>
            <a:pPr indent="0" lvl="0" marL="0" rtl="0" algn="l">
              <a:spcBef>
                <a:spcPts val="0"/>
              </a:spcBef>
              <a:spcAft>
                <a:spcPts val="0"/>
              </a:spcAft>
              <a:buNone/>
            </a:pPr>
            <a:r>
              <a:rPr lang="en"/>
              <a:t>Talend : spécialisé dans les ETL</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type="title">
  <p:cSld name="TITLE">
    <p:bg>
      <p:bgPr>
        <a:solidFill>
          <a:srgbClr val="F76C6C"/>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3350900" y="769825"/>
            <a:ext cx="2442474" cy="3603850"/>
          </a:xfrm>
          <a:prstGeom prst="rect">
            <a:avLst/>
          </a:prstGeom>
          <a:noFill/>
          <a:ln>
            <a:noFill/>
          </a:ln>
        </p:spPr>
      </p:pic>
      <p:sp>
        <p:nvSpPr>
          <p:cNvPr id="8" name="Google Shape;8;p2"/>
          <p:cNvSpPr txBox="1"/>
          <p:nvPr>
            <p:ph type="title"/>
          </p:nvPr>
        </p:nvSpPr>
        <p:spPr>
          <a:xfrm>
            <a:off x="1835550" y="1598450"/>
            <a:ext cx="5472900" cy="1568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9" name="Google Shape;9;p2"/>
          <p:cNvSpPr txBox="1"/>
          <p:nvPr>
            <p:ph idx="2" type="title"/>
          </p:nvPr>
        </p:nvSpPr>
        <p:spPr>
          <a:xfrm>
            <a:off x="3036450" y="3225675"/>
            <a:ext cx="3071100" cy="634200"/>
          </a:xfrm>
          <a:prstGeom prst="rect">
            <a:avLst/>
          </a:prstGeom>
          <a:noFill/>
          <a:ln>
            <a:noFill/>
          </a:ln>
        </p:spPr>
        <p:txBody>
          <a:bodyPr anchorCtr="0" anchor="t" bIns="90000"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Raleway"/>
                <a:ea typeface="Raleway"/>
                <a:cs typeface="Raleway"/>
                <a:sym typeface="Raleway"/>
              </a:defRPr>
            </a:lvl1pPr>
            <a:lvl2pPr lvl="1" rtl="0" algn="ctr">
              <a:lnSpc>
                <a:spcPct val="100000"/>
              </a:lnSpc>
              <a:spcBef>
                <a:spcPts val="0"/>
              </a:spcBef>
              <a:spcAft>
                <a:spcPts val="0"/>
              </a:spcAft>
              <a:buNone/>
              <a:defRPr sz="3600">
                <a:latin typeface="Roboto"/>
                <a:ea typeface="Roboto"/>
                <a:cs typeface="Roboto"/>
                <a:sym typeface="Roboto"/>
              </a:defRPr>
            </a:lvl2pPr>
            <a:lvl3pPr lvl="2" rtl="0" algn="ctr">
              <a:lnSpc>
                <a:spcPct val="100000"/>
              </a:lnSpc>
              <a:spcBef>
                <a:spcPts val="0"/>
              </a:spcBef>
              <a:spcAft>
                <a:spcPts val="0"/>
              </a:spcAft>
              <a:buNone/>
              <a:defRPr sz="3600">
                <a:latin typeface="Roboto"/>
                <a:ea typeface="Roboto"/>
                <a:cs typeface="Roboto"/>
                <a:sym typeface="Roboto"/>
              </a:defRPr>
            </a:lvl3pPr>
            <a:lvl4pPr lvl="3" rtl="0" algn="ctr">
              <a:lnSpc>
                <a:spcPct val="100000"/>
              </a:lnSpc>
              <a:spcBef>
                <a:spcPts val="0"/>
              </a:spcBef>
              <a:spcAft>
                <a:spcPts val="0"/>
              </a:spcAft>
              <a:buNone/>
              <a:defRPr sz="3600">
                <a:latin typeface="Roboto"/>
                <a:ea typeface="Roboto"/>
                <a:cs typeface="Roboto"/>
                <a:sym typeface="Roboto"/>
              </a:defRPr>
            </a:lvl4pPr>
            <a:lvl5pPr lvl="4" rtl="0" algn="ctr">
              <a:lnSpc>
                <a:spcPct val="100000"/>
              </a:lnSpc>
              <a:spcBef>
                <a:spcPts val="0"/>
              </a:spcBef>
              <a:spcAft>
                <a:spcPts val="0"/>
              </a:spcAft>
              <a:buNone/>
              <a:defRPr sz="3600">
                <a:latin typeface="Roboto"/>
                <a:ea typeface="Roboto"/>
                <a:cs typeface="Roboto"/>
                <a:sym typeface="Roboto"/>
              </a:defRPr>
            </a:lvl5pPr>
            <a:lvl6pPr lvl="5" rtl="0" algn="ctr">
              <a:lnSpc>
                <a:spcPct val="100000"/>
              </a:lnSpc>
              <a:spcBef>
                <a:spcPts val="0"/>
              </a:spcBef>
              <a:spcAft>
                <a:spcPts val="0"/>
              </a:spcAft>
              <a:buNone/>
              <a:defRPr sz="3600">
                <a:latin typeface="Roboto"/>
                <a:ea typeface="Roboto"/>
                <a:cs typeface="Roboto"/>
                <a:sym typeface="Roboto"/>
              </a:defRPr>
            </a:lvl6pPr>
            <a:lvl7pPr lvl="6" rtl="0" algn="ctr">
              <a:lnSpc>
                <a:spcPct val="100000"/>
              </a:lnSpc>
              <a:spcBef>
                <a:spcPts val="0"/>
              </a:spcBef>
              <a:spcAft>
                <a:spcPts val="0"/>
              </a:spcAft>
              <a:buNone/>
              <a:defRPr sz="3600">
                <a:latin typeface="Roboto"/>
                <a:ea typeface="Roboto"/>
                <a:cs typeface="Roboto"/>
                <a:sym typeface="Roboto"/>
              </a:defRPr>
            </a:lvl7pPr>
            <a:lvl8pPr lvl="7" rtl="0" algn="ctr">
              <a:lnSpc>
                <a:spcPct val="100000"/>
              </a:lnSpc>
              <a:spcBef>
                <a:spcPts val="0"/>
              </a:spcBef>
              <a:spcAft>
                <a:spcPts val="0"/>
              </a:spcAft>
              <a:buNone/>
              <a:defRPr sz="3600">
                <a:latin typeface="Roboto"/>
                <a:ea typeface="Roboto"/>
                <a:cs typeface="Roboto"/>
                <a:sym typeface="Roboto"/>
              </a:defRPr>
            </a:lvl8pPr>
            <a:lvl9pPr lvl="8" rtl="0" algn="ctr">
              <a:lnSpc>
                <a:spcPct val="100000"/>
              </a:lnSpc>
              <a:spcBef>
                <a:spcPts val="0"/>
              </a:spcBef>
              <a:spcAft>
                <a:spcPts val="0"/>
              </a:spcAft>
              <a:buNone/>
              <a:defRPr sz="3600">
                <a:latin typeface="Roboto"/>
                <a:ea typeface="Roboto"/>
                <a:cs typeface="Roboto"/>
                <a:sym typeface="Roboto"/>
              </a:defRPr>
            </a:lvl9pPr>
          </a:lstStyle>
          <a:p/>
        </p:txBody>
      </p:sp>
      <p:pic>
        <p:nvPicPr>
          <p:cNvPr id="10" name="Google Shape;10;p2"/>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with Patern">
  <p:cSld name="ONE_COLUMN_TEXT_2_1_1_1">
    <p:bg>
      <p:bgPr>
        <a:solidFill>
          <a:srgbClr val="FFFFFF"/>
        </a:solidFill>
      </p:bgPr>
    </p:bg>
    <p:spTree>
      <p:nvGrpSpPr>
        <p:cNvPr id="48"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pic>
        <p:nvPicPr>
          <p:cNvPr id="50" name="Google Shape;50;p11"/>
          <p:cNvPicPr preferRelativeResize="0"/>
          <p:nvPr/>
        </p:nvPicPr>
        <p:blipFill>
          <a:blip r:embed="rId3">
            <a:alphaModFix/>
          </a:blip>
          <a:stretch>
            <a:fillRect/>
          </a:stretch>
        </p:blipFill>
        <p:spPr>
          <a:xfrm>
            <a:off x="2772000" y="0"/>
            <a:ext cx="6371999" cy="51695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ONE_COLUMN_TEXT_2_1_1_1_1">
    <p:bg>
      <p:bgPr>
        <a:solidFill>
          <a:srgbClr val="FFFFFF"/>
        </a:solidFill>
      </p:bgPr>
    </p:bg>
    <p:spTree>
      <p:nvGrpSpPr>
        <p:cNvPr id="51" name="Shape 51"/>
        <p:cNvGrpSpPr/>
        <p:nvPr/>
      </p:nvGrpSpPr>
      <p:grpSpPr>
        <a:xfrm>
          <a:off x="0" y="0"/>
          <a:ext cx="0" cy="0"/>
          <a:chOff x="0" y="0"/>
          <a:chExt cx="0" cy="0"/>
        </a:xfrm>
      </p:grpSpPr>
      <p:pic>
        <p:nvPicPr>
          <p:cNvPr id="52" name="Google Shape;52;p12"/>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p:cSld name="TITLE_2">
    <p:spTree>
      <p:nvGrpSpPr>
        <p:cNvPr id="53" name="Shape 53"/>
        <p:cNvGrpSpPr/>
        <p:nvPr/>
      </p:nvGrpSpPr>
      <p:grpSpPr>
        <a:xfrm>
          <a:off x="0" y="0"/>
          <a:ext cx="0" cy="0"/>
          <a:chOff x="0" y="0"/>
          <a:chExt cx="0" cy="0"/>
        </a:xfrm>
      </p:grpSpPr>
      <p:sp>
        <p:nvSpPr>
          <p:cNvPr id="54" name="Google Shape;54;p13"/>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5" name="Google Shape;55;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56" name="Google Shape;56;p13"/>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57" name="Google Shape;57;p13"/>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3"/>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4"/>
          <p:cNvSpPr txBox="1"/>
          <p:nvPr>
            <p:ph type="title"/>
          </p:nvPr>
        </p:nvSpPr>
        <p:spPr>
          <a:xfrm>
            <a:off x="1458450" y="526350"/>
            <a:ext cx="6227100" cy="409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Char char="●"/>
              <a:defRPr b="1" sz="4800">
                <a:solidFill>
                  <a:srgbClr val="FFFFFF"/>
                </a:solidFill>
              </a:defRPr>
            </a:lvl1pPr>
            <a:lvl2pPr lvl="1" rtl="0">
              <a:spcBef>
                <a:spcPts val="0"/>
              </a:spcBef>
              <a:spcAft>
                <a:spcPts val="0"/>
              </a:spcAft>
              <a:buSzPts val="6000"/>
              <a:buChar char="○"/>
              <a:defRPr sz="6000"/>
            </a:lvl2pPr>
            <a:lvl3pPr lvl="2" rtl="0">
              <a:spcBef>
                <a:spcPts val="0"/>
              </a:spcBef>
              <a:spcAft>
                <a:spcPts val="0"/>
              </a:spcAft>
              <a:buSzPts val="6000"/>
              <a:buChar char="■"/>
              <a:defRPr sz="6000"/>
            </a:lvl3pPr>
            <a:lvl4pPr lvl="3" rtl="0">
              <a:spcBef>
                <a:spcPts val="0"/>
              </a:spcBef>
              <a:spcAft>
                <a:spcPts val="0"/>
              </a:spcAft>
              <a:buSzPts val="6000"/>
              <a:buChar char="●"/>
              <a:defRPr sz="6000"/>
            </a:lvl4pPr>
            <a:lvl5pPr lvl="4" rtl="0">
              <a:spcBef>
                <a:spcPts val="0"/>
              </a:spcBef>
              <a:spcAft>
                <a:spcPts val="0"/>
              </a:spcAft>
              <a:buSzPts val="6000"/>
              <a:buChar char="○"/>
              <a:defRPr sz="6000"/>
            </a:lvl5pPr>
            <a:lvl6pPr lvl="5" rtl="0">
              <a:spcBef>
                <a:spcPts val="0"/>
              </a:spcBef>
              <a:spcAft>
                <a:spcPts val="0"/>
              </a:spcAft>
              <a:buSzPts val="6000"/>
              <a:buChar char="■"/>
              <a:defRPr sz="6000"/>
            </a:lvl6pPr>
            <a:lvl7pPr lvl="6" rtl="0">
              <a:spcBef>
                <a:spcPts val="0"/>
              </a:spcBef>
              <a:spcAft>
                <a:spcPts val="0"/>
              </a:spcAft>
              <a:buSzPts val="6000"/>
              <a:buChar char="●"/>
              <a:defRPr sz="6000"/>
            </a:lvl7pPr>
            <a:lvl8pPr lvl="7" rtl="0">
              <a:spcBef>
                <a:spcPts val="0"/>
              </a:spcBef>
              <a:spcAft>
                <a:spcPts val="0"/>
              </a:spcAft>
              <a:buSzPts val="6000"/>
              <a:buChar char="○"/>
              <a:defRPr sz="6000"/>
            </a:lvl8pPr>
            <a:lvl9pPr lvl="8" rtl="0">
              <a:spcBef>
                <a:spcPts val="0"/>
              </a:spcBef>
              <a:spcAft>
                <a:spcPts val="0"/>
              </a:spcAft>
              <a:buSzPts val="6000"/>
              <a:buChar char="■"/>
              <a:defRPr sz="6000"/>
            </a:lvl9pPr>
          </a:lstStyle>
          <a:p/>
        </p:txBody>
      </p:sp>
      <p:sp>
        <p:nvSpPr>
          <p:cNvPr id="61" name="Google Shape;61;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2" name="Shape 62"/>
        <p:cNvGrpSpPr/>
        <p:nvPr/>
      </p:nvGrpSpPr>
      <p:grpSpPr>
        <a:xfrm>
          <a:off x="0" y="0"/>
          <a:ext cx="0" cy="0"/>
          <a:chOff x="0" y="0"/>
          <a:chExt cx="0" cy="0"/>
        </a:xfrm>
      </p:grpSpPr>
      <p:sp>
        <p:nvSpPr>
          <p:cNvPr id="63" name="Google Shape;63;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p:cSld name="ONE_COLUMN_TEXT_1">
    <p:spTree>
      <p:nvGrpSpPr>
        <p:cNvPr id="64" name="Shape 64"/>
        <p:cNvGrpSpPr/>
        <p:nvPr/>
      </p:nvGrpSpPr>
      <p:grpSpPr>
        <a:xfrm>
          <a:off x="0" y="0"/>
          <a:ext cx="0" cy="0"/>
          <a:chOff x="0" y="0"/>
          <a:chExt cx="0" cy="0"/>
        </a:xfrm>
      </p:grpSpPr>
      <p:sp>
        <p:nvSpPr>
          <p:cNvPr id="65" name="Google Shape;65;p1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67" name="Google Shape;67;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8" name="Google Shape;68;p16"/>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1">
  <p:cSld name="TITLE_3">
    <p:spTree>
      <p:nvGrpSpPr>
        <p:cNvPr id="70" name="Shape 70"/>
        <p:cNvGrpSpPr/>
        <p:nvPr/>
      </p:nvGrpSpPr>
      <p:grpSpPr>
        <a:xfrm>
          <a:off x="0" y="0"/>
          <a:ext cx="0" cy="0"/>
          <a:chOff x="0" y="0"/>
          <a:chExt cx="0" cy="0"/>
        </a:xfrm>
      </p:grpSpPr>
      <p:sp>
        <p:nvSpPr>
          <p:cNvPr id="71" name="Google Shape;71;p17"/>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 name="Google Shape;72;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7"/>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74" name="Google Shape;74;p17"/>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17"/>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text">
  <p:cSld name="ONE_COLUMN_TEXT_1_1">
    <p:spTree>
      <p:nvGrpSpPr>
        <p:cNvPr id="76" name="Shape 76"/>
        <p:cNvGrpSpPr/>
        <p:nvPr/>
      </p:nvGrpSpPr>
      <p:grpSpPr>
        <a:xfrm>
          <a:off x="0" y="0"/>
          <a:ext cx="0" cy="0"/>
          <a:chOff x="0" y="0"/>
          <a:chExt cx="0" cy="0"/>
        </a:xfrm>
      </p:grpSpPr>
      <p:pic>
        <p:nvPicPr>
          <p:cNvPr descr="Wild Code School" id="77" name="Google Shape;77;p18"/>
          <p:cNvPicPr preferRelativeResize="0"/>
          <p:nvPr/>
        </p:nvPicPr>
        <p:blipFill rotWithShape="1">
          <a:blip r:embed="rId2">
            <a:alphaModFix/>
          </a:blip>
          <a:srcRect b="0" l="0" r="38336" t="0"/>
          <a:stretch/>
        </p:blipFill>
        <p:spPr>
          <a:xfrm>
            <a:off x="4385478" y="0"/>
            <a:ext cx="4758523" cy="5143501"/>
          </a:xfrm>
          <a:prstGeom prst="rect">
            <a:avLst/>
          </a:prstGeom>
          <a:noFill/>
          <a:ln>
            <a:noFill/>
          </a:ln>
        </p:spPr>
      </p:pic>
      <p:sp>
        <p:nvSpPr>
          <p:cNvPr id="78" name="Google Shape;78;p18"/>
          <p:cNvSpPr txBox="1"/>
          <p:nvPr>
            <p:ph type="title"/>
          </p:nvPr>
        </p:nvSpPr>
        <p:spPr>
          <a:xfrm>
            <a:off x="375875" y="440925"/>
            <a:ext cx="36792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79" name="Google Shape;79;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0" name="Google Shape;80;p18"/>
          <p:cNvSpPr txBox="1"/>
          <p:nvPr>
            <p:ph idx="1" type="subTitle"/>
          </p:nvPr>
        </p:nvSpPr>
        <p:spPr>
          <a:xfrm>
            <a:off x="913127" y="2501050"/>
            <a:ext cx="27276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1">
  <p:cSld name="ONE_COLUMN_TEXT_2">
    <p:spTree>
      <p:nvGrpSpPr>
        <p:cNvPr id="81" name="Shape 81"/>
        <p:cNvGrpSpPr/>
        <p:nvPr/>
      </p:nvGrpSpPr>
      <p:grpSpPr>
        <a:xfrm>
          <a:off x="0" y="0"/>
          <a:ext cx="0" cy="0"/>
          <a:chOff x="0" y="0"/>
          <a:chExt cx="0" cy="0"/>
        </a:xfrm>
      </p:grpSpPr>
      <p:sp>
        <p:nvSpPr>
          <p:cNvPr id="82" name="Google Shape;82;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84" name="Google Shape;84;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5" name="Google Shape;85;p19"/>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 name="Google Shape;86;p19"/>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2">
  <p:cSld name="TITLE_4">
    <p:spTree>
      <p:nvGrpSpPr>
        <p:cNvPr id="87" name="Shape 87"/>
        <p:cNvGrpSpPr/>
        <p:nvPr/>
      </p:nvGrpSpPr>
      <p:grpSpPr>
        <a:xfrm>
          <a:off x="0" y="0"/>
          <a:ext cx="0" cy="0"/>
          <a:chOff x="0" y="0"/>
          <a:chExt cx="0" cy="0"/>
        </a:xfrm>
      </p:grpSpPr>
      <p:sp>
        <p:nvSpPr>
          <p:cNvPr id="88" name="Google Shape;88;p20"/>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89" name="Google Shape;89;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20"/>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91" name="Google Shape;91;p20"/>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20"/>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F99797"/>
        </a:solidFill>
      </p:bgPr>
    </p:bg>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flipH="1">
            <a:off x="3170290" y="771750"/>
            <a:ext cx="2803416" cy="3600000"/>
          </a:xfrm>
          <a:prstGeom prst="rect">
            <a:avLst/>
          </a:prstGeom>
          <a:noFill/>
          <a:ln>
            <a:noFill/>
          </a:ln>
        </p:spPr>
      </p:pic>
      <p:sp>
        <p:nvSpPr>
          <p:cNvPr id="13" name="Google Shape;13;p3"/>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14" name="Google Shape;14;p3"/>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2">
  <p:cSld name="ONE_COLUMN_TEXT_3">
    <p:spTree>
      <p:nvGrpSpPr>
        <p:cNvPr id="93" name="Shape 93"/>
        <p:cNvGrpSpPr/>
        <p:nvPr/>
      </p:nvGrpSpPr>
      <p:grpSpPr>
        <a:xfrm>
          <a:off x="0" y="0"/>
          <a:ext cx="0" cy="0"/>
          <a:chOff x="0" y="0"/>
          <a:chExt cx="0" cy="0"/>
        </a:xfrm>
      </p:grpSpPr>
      <p:sp>
        <p:nvSpPr>
          <p:cNvPr id="94" name="Google Shape;94;p21"/>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1"/>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96" name="Google Shape;96;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1"/>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21"/>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text 1">
  <p:cSld name="ONE_COLUMN_TEXT_1_2">
    <p:spTree>
      <p:nvGrpSpPr>
        <p:cNvPr id="99" name="Shape 99"/>
        <p:cNvGrpSpPr/>
        <p:nvPr/>
      </p:nvGrpSpPr>
      <p:grpSpPr>
        <a:xfrm>
          <a:off x="0" y="0"/>
          <a:ext cx="0" cy="0"/>
          <a:chOff x="0" y="0"/>
          <a:chExt cx="0" cy="0"/>
        </a:xfrm>
      </p:grpSpPr>
      <p:pic>
        <p:nvPicPr>
          <p:cNvPr descr="Wild Code School" id="100" name="Google Shape;100;p22"/>
          <p:cNvPicPr preferRelativeResize="0"/>
          <p:nvPr/>
        </p:nvPicPr>
        <p:blipFill rotWithShape="1">
          <a:blip r:embed="rId2">
            <a:alphaModFix/>
          </a:blip>
          <a:srcRect b="0" l="0" r="38336" t="0"/>
          <a:stretch/>
        </p:blipFill>
        <p:spPr>
          <a:xfrm>
            <a:off x="4385478" y="0"/>
            <a:ext cx="4758523" cy="5143501"/>
          </a:xfrm>
          <a:prstGeom prst="rect">
            <a:avLst/>
          </a:prstGeom>
          <a:noFill/>
          <a:ln>
            <a:noFill/>
          </a:ln>
        </p:spPr>
      </p:pic>
      <p:sp>
        <p:nvSpPr>
          <p:cNvPr id="101" name="Google Shape;101;p22"/>
          <p:cNvSpPr txBox="1"/>
          <p:nvPr>
            <p:ph type="title"/>
          </p:nvPr>
        </p:nvSpPr>
        <p:spPr>
          <a:xfrm>
            <a:off x="375875" y="440925"/>
            <a:ext cx="36792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02" name="Google Shape;102;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2"/>
          <p:cNvSpPr txBox="1"/>
          <p:nvPr>
            <p:ph idx="1" type="subTitle"/>
          </p:nvPr>
        </p:nvSpPr>
        <p:spPr>
          <a:xfrm>
            <a:off x="913127" y="2501050"/>
            <a:ext cx="27276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rincipal 3">
  <p:cSld name="TITLE_5">
    <p:spTree>
      <p:nvGrpSpPr>
        <p:cNvPr id="104" name="Shape 104"/>
        <p:cNvGrpSpPr/>
        <p:nvPr/>
      </p:nvGrpSpPr>
      <p:grpSpPr>
        <a:xfrm>
          <a:off x="0" y="0"/>
          <a:ext cx="0" cy="0"/>
          <a:chOff x="0" y="0"/>
          <a:chExt cx="0" cy="0"/>
        </a:xfrm>
      </p:grpSpPr>
      <p:sp>
        <p:nvSpPr>
          <p:cNvPr id="105" name="Google Shape;105;p23"/>
          <p:cNvSpPr txBox="1"/>
          <p:nvPr>
            <p:ph idx="1" type="subTitle"/>
          </p:nvPr>
        </p:nvSpPr>
        <p:spPr>
          <a:xfrm>
            <a:off x="460950" y="2762130"/>
            <a:ext cx="8222100" cy="432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06" name="Google Shape;106;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3"/>
          <p:cNvSpPr txBox="1"/>
          <p:nvPr>
            <p:ph type="title"/>
          </p:nvPr>
        </p:nvSpPr>
        <p:spPr>
          <a:xfrm>
            <a:off x="1001250" y="985375"/>
            <a:ext cx="71415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108" name="Google Shape;108;p23"/>
          <p:cNvSpPr txBox="1"/>
          <p:nvPr>
            <p:ph idx="2" type="subTitle"/>
          </p:nvPr>
        </p:nvSpPr>
        <p:spPr>
          <a:xfrm>
            <a:off x="1036975" y="4423800"/>
            <a:ext cx="44784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3"/>
          <p:cNvSpPr txBox="1"/>
          <p:nvPr>
            <p:ph idx="3" type="subTitle"/>
          </p:nvPr>
        </p:nvSpPr>
        <p:spPr>
          <a:xfrm>
            <a:off x="1036975" y="4666700"/>
            <a:ext cx="4290300" cy="30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i="1" sz="1200">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3">
  <p:cSld name="ONE_COLUMN_TEXT_4">
    <p:spTree>
      <p:nvGrpSpPr>
        <p:cNvPr id="110" name="Shape 110"/>
        <p:cNvGrpSpPr/>
        <p:nvPr/>
      </p:nvGrpSpPr>
      <p:grpSpPr>
        <a:xfrm>
          <a:off x="0" y="0"/>
          <a:ext cx="0" cy="0"/>
          <a:chOff x="0" y="0"/>
          <a:chExt cx="0" cy="0"/>
        </a:xfrm>
      </p:grpSpPr>
      <p:sp>
        <p:nvSpPr>
          <p:cNvPr id="111" name="Google Shape;111;p24"/>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4"/>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13" name="Google Shape;113;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4"/>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24"/>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mp; contenu 4">
  <p:cSld name="ONE_COLUMN_TEXT_5">
    <p:spTree>
      <p:nvGrpSpPr>
        <p:cNvPr id="116" name="Shape 116"/>
        <p:cNvGrpSpPr/>
        <p:nvPr/>
      </p:nvGrpSpPr>
      <p:grpSpPr>
        <a:xfrm>
          <a:off x="0" y="0"/>
          <a:ext cx="0" cy="0"/>
          <a:chOff x="0" y="0"/>
          <a:chExt cx="0" cy="0"/>
        </a:xfrm>
      </p:grpSpPr>
      <p:sp>
        <p:nvSpPr>
          <p:cNvPr id="117" name="Google Shape;117;p25"/>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txBox="1"/>
          <p:nvPr>
            <p:ph type="title"/>
          </p:nvPr>
        </p:nvSpPr>
        <p:spPr>
          <a:xfrm>
            <a:off x="211625" y="440925"/>
            <a:ext cx="2808000" cy="193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19" name="Google Shape;119;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0" name="Google Shape;120;p25"/>
          <p:cNvSpPr txBox="1"/>
          <p:nvPr>
            <p:ph idx="1" type="subTitle"/>
          </p:nvPr>
        </p:nvSpPr>
        <p:spPr>
          <a:xfrm>
            <a:off x="621650" y="2501050"/>
            <a:ext cx="2081700" cy="1293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25"/>
          <p:cNvSpPr txBox="1"/>
          <p:nvPr>
            <p:ph idx="2" type="body"/>
          </p:nvPr>
        </p:nvSpPr>
        <p:spPr>
          <a:xfrm>
            <a:off x="3650375" y="1033675"/>
            <a:ext cx="5110500" cy="3014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122" name="Shape 122"/>
        <p:cNvGrpSpPr/>
        <p:nvPr/>
      </p:nvGrpSpPr>
      <p:grpSpPr>
        <a:xfrm>
          <a:off x="0" y="0"/>
          <a:ext cx="0" cy="0"/>
          <a:chOff x="0" y="0"/>
          <a:chExt cx="0" cy="0"/>
        </a:xfrm>
      </p:grpSpPr>
      <p:sp>
        <p:nvSpPr>
          <p:cNvPr id="123" name="Google Shape;123;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24" name="Google Shape;124;p2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5" name="Google Shape;12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1_1">
    <p:bg>
      <p:bgPr>
        <a:solidFill>
          <a:srgbClr val="F76C6C"/>
        </a:solidFill>
      </p:bgPr>
    </p:bg>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258" l="0" r="0" t="258"/>
          <a:stretch/>
        </p:blipFill>
        <p:spPr>
          <a:xfrm rot="10800000">
            <a:off x="3170289" y="771750"/>
            <a:ext cx="2803417" cy="3599999"/>
          </a:xfrm>
          <a:prstGeom prst="rect">
            <a:avLst/>
          </a:prstGeom>
          <a:noFill/>
          <a:ln>
            <a:noFill/>
          </a:ln>
        </p:spPr>
      </p:pic>
      <p:sp>
        <p:nvSpPr>
          <p:cNvPr id="17" name="Google Shape;17;p4"/>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18" name="Google Shape;18;p4"/>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CUSTOM">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2799150" y="1973574"/>
            <a:ext cx="3545702" cy="11963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ONE_COLUMN_TEXT">
    <p:bg>
      <p:bgPr>
        <a:solidFill>
          <a:srgbClr val="F99797"/>
        </a:solidFill>
      </p:bgPr>
    </p:bg>
    <p:spTree>
      <p:nvGrpSpPr>
        <p:cNvPr id="21" name="Shape 21"/>
        <p:cNvGrpSpPr/>
        <p:nvPr/>
      </p:nvGrpSpPr>
      <p:grpSpPr>
        <a:xfrm>
          <a:off x="0" y="0"/>
          <a:ext cx="0" cy="0"/>
          <a:chOff x="0" y="0"/>
          <a:chExt cx="0" cy="0"/>
        </a:xfrm>
      </p:grpSpPr>
      <p:sp>
        <p:nvSpPr>
          <p:cNvPr id="22" name="Google Shape;22;p6"/>
          <p:cNvSpPr txBox="1"/>
          <p:nvPr>
            <p:ph type="title"/>
          </p:nvPr>
        </p:nvSpPr>
        <p:spPr>
          <a:xfrm>
            <a:off x="1254900" y="1718925"/>
            <a:ext cx="2783700" cy="960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sz="6000">
                <a:solidFill>
                  <a:srgbClr val="FFFFFF"/>
                </a:solidFill>
                <a:latin typeface="Varela Round"/>
                <a:ea typeface="Varela Round"/>
                <a:cs typeface="Varela Round"/>
                <a:sym typeface="Varela Round"/>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3" name="Google Shape;23;p6"/>
          <p:cNvSpPr txBox="1"/>
          <p:nvPr>
            <p:ph idx="2" type="title"/>
          </p:nvPr>
        </p:nvSpPr>
        <p:spPr>
          <a:xfrm>
            <a:off x="3962400" y="2002350"/>
            <a:ext cx="3972600" cy="721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Varela Round"/>
                <a:ea typeface="Varela Round"/>
                <a:cs typeface="Varela Round"/>
                <a:sym typeface="Varela Round"/>
              </a:defRPr>
            </a:lvl1pPr>
            <a:lvl2pPr lvl="1" rtl="0" algn="r">
              <a:spcBef>
                <a:spcPts val="0"/>
              </a:spcBef>
              <a:spcAft>
                <a:spcPts val="0"/>
              </a:spcAft>
              <a:buNone/>
              <a:defRPr sz="3600">
                <a:latin typeface="Varela Round"/>
                <a:ea typeface="Varela Round"/>
                <a:cs typeface="Varela Round"/>
                <a:sym typeface="Varela Round"/>
              </a:defRPr>
            </a:lvl2pPr>
            <a:lvl3pPr lvl="2" rtl="0" algn="r">
              <a:spcBef>
                <a:spcPts val="0"/>
              </a:spcBef>
              <a:spcAft>
                <a:spcPts val="0"/>
              </a:spcAft>
              <a:buNone/>
              <a:defRPr sz="3600">
                <a:latin typeface="Varela Round"/>
                <a:ea typeface="Varela Round"/>
                <a:cs typeface="Varela Round"/>
                <a:sym typeface="Varela Round"/>
              </a:defRPr>
            </a:lvl3pPr>
            <a:lvl4pPr lvl="3" rtl="0" algn="r">
              <a:spcBef>
                <a:spcPts val="0"/>
              </a:spcBef>
              <a:spcAft>
                <a:spcPts val="0"/>
              </a:spcAft>
              <a:buNone/>
              <a:defRPr sz="3600">
                <a:latin typeface="Varela Round"/>
                <a:ea typeface="Varela Round"/>
                <a:cs typeface="Varela Round"/>
                <a:sym typeface="Varela Round"/>
              </a:defRPr>
            </a:lvl4pPr>
            <a:lvl5pPr lvl="4" rtl="0" algn="r">
              <a:spcBef>
                <a:spcPts val="0"/>
              </a:spcBef>
              <a:spcAft>
                <a:spcPts val="0"/>
              </a:spcAft>
              <a:buNone/>
              <a:defRPr sz="3600">
                <a:latin typeface="Varela Round"/>
                <a:ea typeface="Varela Round"/>
                <a:cs typeface="Varela Round"/>
                <a:sym typeface="Varela Round"/>
              </a:defRPr>
            </a:lvl5pPr>
            <a:lvl6pPr lvl="5" rtl="0" algn="r">
              <a:spcBef>
                <a:spcPts val="0"/>
              </a:spcBef>
              <a:spcAft>
                <a:spcPts val="0"/>
              </a:spcAft>
              <a:buNone/>
              <a:defRPr sz="3600">
                <a:latin typeface="Varela Round"/>
                <a:ea typeface="Varela Round"/>
                <a:cs typeface="Varela Round"/>
                <a:sym typeface="Varela Round"/>
              </a:defRPr>
            </a:lvl6pPr>
            <a:lvl7pPr lvl="6" rtl="0" algn="r">
              <a:spcBef>
                <a:spcPts val="0"/>
              </a:spcBef>
              <a:spcAft>
                <a:spcPts val="0"/>
              </a:spcAft>
              <a:buNone/>
              <a:defRPr sz="3600">
                <a:latin typeface="Varela Round"/>
                <a:ea typeface="Varela Round"/>
                <a:cs typeface="Varela Round"/>
                <a:sym typeface="Varela Round"/>
              </a:defRPr>
            </a:lvl7pPr>
            <a:lvl8pPr lvl="7" rtl="0" algn="r">
              <a:spcBef>
                <a:spcPts val="0"/>
              </a:spcBef>
              <a:spcAft>
                <a:spcPts val="0"/>
              </a:spcAft>
              <a:buNone/>
              <a:defRPr sz="3600">
                <a:latin typeface="Varela Round"/>
                <a:ea typeface="Varela Round"/>
                <a:cs typeface="Varela Round"/>
                <a:sym typeface="Varela Round"/>
              </a:defRPr>
            </a:lvl8pPr>
            <a:lvl9pPr lvl="8" rtl="0" algn="r">
              <a:spcBef>
                <a:spcPts val="0"/>
              </a:spcBef>
              <a:spcAft>
                <a:spcPts val="0"/>
              </a:spcAft>
              <a:buNone/>
              <a:defRPr sz="3600">
                <a:latin typeface="Varela Round"/>
                <a:ea typeface="Varela Round"/>
                <a:cs typeface="Varela Round"/>
                <a:sym typeface="Varela Round"/>
              </a:defRPr>
            </a:lvl9pPr>
          </a:lstStyle>
          <a:p/>
        </p:txBody>
      </p:sp>
      <p:sp>
        <p:nvSpPr>
          <p:cNvPr id="24" name="Google Shape;24;p6"/>
          <p:cNvSpPr txBox="1"/>
          <p:nvPr>
            <p:ph idx="1" type="body"/>
          </p:nvPr>
        </p:nvSpPr>
        <p:spPr>
          <a:xfrm>
            <a:off x="4038600" y="2679825"/>
            <a:ext cx="2286000" cy="228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1pPr>
            <a:lvl2pPr indent="-317500" lvl="1" marL="9144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2pPr>
            <a:lvl3pPr indent="-317500" lvl="2" marL="13716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3pPr>
            <a:lvl4pPr indent="-317500" lvl="3" marL="18288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4pPr>
            <a:lvl5pPr indent="-317500" lvl="4" marL="22860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5pPr>
            <a:lvl6pPr indent="-317500" lvl="5" marL="27432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6pPr>
            <a:lvl7pPr indent="-317500" lvl="6" marL="32004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7pPr>
            <a:lvl8pPr indent="-317500" lvl="7" marL="36576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8pPr>
            <a:lvl9pPr indent="-317500" lvl="8" marL="4114800" rtl="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9pPr>
          </a:lstStyle>
          <a:p/>
        </p:txBody>
      </p:sp>
      <p:pic>
        <p:nvPicPr>
          <p:cNvPr id="25" name="Google Shape;25;p6"/>
          <p:cNvPicPr preferRelativeResize="0"/>
          <p:nvPr/>
        </p:nvPicPr>
        <p:blipFill>
          <a:blip r:embed="rId2">
            <a:alphaModFix/>
          </a:blip>
          <a:stretch>
            <a:fillRect/>
          </a:stretch>
        </p:blipFill>
        <p:spPr>
          <a:xfrm>
            <a:off x="180000" y="180000"/>
            <a:ext cx="1718375" cy="592850"/>
          </a:xfrm>
          <a:prstGeom prst="rect">
            <a:avLst/>
          </a:prstGeom>
          <a:noFill/>
          <a:ln>
            <a:noFill/>
          </a:ln>
        </p:spPr>
      </p:pic>
      <p:pic>
        <p:nvPicPr>
          <p:cNvPr id="26" name="Google Shape;26;p6"/>
          <p:cNvPicPr preferRelativeResize="0"/>
          <p:nvPr/>
        </p:nvPicPr>
        <p:blipFill>
          <a:blip r:embed="rId3">
            <a:alphaModFix/>
          </a:blip>
          <a:stretch>
            <a:fillRect/>
          </a:stretch>
        </p:blipFill>
        <p:spPr>
          <a:xfrm>
            <a:off x="1680025" y="777875"/>
            <a:ext cx="3414675" cy="2637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p:cSld name="ONE_COLUMN_TEXT_2_2">
    <p:spTree>
      <p:nvGrpSpPr>
        <p:cNvPr id="27" name="Shape 27"/>
        <p:cNvGrpSpPr/>
        <p:nvPr/>
      </p:nvGrpSpPr>
      <p:grpSpPr>
        <a:xfrm>
          <a:off x="0" y="0"/>
          <a:ext cx="0" cy="0"/>
          <a:chOff x="0" y="0"/>
          <a:chExt cx="0" cy="0"/>
        </a:xfrm>
      </p:grpSpPr>
      <p:sp>
        <p:nvSpPr>
          <p:cNvPr id="28" name="Google Shape;28;p7"/>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7"/>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0" name="Google Shape;30;p7"/>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pic>
        <p:nvPicPr>
          <p:cNvPr id="31" name="Google Shape;31;p7"/>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
        <p:nvSpPr>
          <p:cNvPr id="32" name="Google Shape;32;p7"/>
          <p:cNvSpPr txBox="1"/>
          <p:nvPr>
            <p:ph idx="2" type="title"/>
          </p:nvPr>
        </p:nvSpPr>
        <p:spPr>
          <a:xfrm>
            <a:off x="1245600" y="882000"/>
            <a:ext cx="67914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33" name="Google Shape;33;p7"/>
          <p:cNvSpPr txBox="1"/>
          <p:nvPr>
            <p:ph idx="3" type="subTitle"/>
          </p:nvPr>
        </p:nvSpPr>
        <p:spPr>
          <a:xfrm>
            <a:off x="1249200" y="1414800"/>
            <a:ext cx="67902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7"/>
          <p:cNvSpPr txBox="1"/>
          <p:nvPr>
            <p:ph idx="4" type="body"/>
          </p:nvPr>
        </p:nvSpPr>
        <p:spPr>
          <a:xfrm>
            <a:off x="1249200" y="1998600"/>
            <a:ext cx="67914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Split">
  <p:cSld name="ONE_COLUMN_TEXT_2_1">
    <p:spTree>
      <p:nvGrpSpPr>
        <p:cNvPr id="35" name="Shape 35"/>
        <p:cNvGrpSpPr/>
        <p:nvPr/>
      </p:nvGrpSpPr>
      <p:grpSpPr>
        <a:xfrm>
          <a:off x="0" y="0"/>
          <a:ext cx="0" cy="0"/>
          <a:chOff x="0" y="0"/>
          <a:chExt cx="0" cy="0"/>
        </a:xfrm>
      </p:grpSpPr>
      <p:sp>
        <p:nvSpPr>
          <p:cNvPr id="36" name="Google Shape;36;p8"/>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8" name="Google Shape;38;p8"/>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sp>
        <p:nvSpPr>
          <p:cNvPr id="39" name="Google Shape;39;p8"/>
          <p:cNvSpPr txBox="1"/>
          <p:nvPr>
            <p:ph idx="2" type="body"/>
          </p:nvPr>
        </p:nvSpPr>
        <p:spPr>
          <a:xfrm>
            <a:off x="126000" y="1998600"/>
            <a:ext cx="44259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
        <p:nvSpPr>
          <p:cNvPr id="40" name="Google Shape;40;p8"/>
          <p:cNvSpPr txBox="1"/>
          <p:nvPr>
            <p:ph idx="3" type="title"/>
          </p:nvPr>
        </p:nvSpPr>
        <p:spPr>
          <a:xfrm>
            <a:off x="126815" y="1009050"/>
            <a:ext cx="44259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41" name="Google Shape;41;p8"/>
          <p:cNvSpPr txBox="1"/>
          <p:nvPr>
            <p:ph idx="4" type="subTitle"/>
          </p:nvPr>
        </p:nvSpPr>
        <p:spPr>
          <a:xfrm>
            <a:off x="126815" y="1719575"/>
            <a:ext cx="44253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 name="Google Shape;42;p8"/>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with Patern">
  <p:cSld name="ONE_COLUMN_TEXT_2_1_1">
    <p:bg>
      <p:bgPr>
        <a:solidFill>
          <a:srgbClr val="F76C6C"/>
        </a:solidFill>
      </p:bgPr>
    </p:bg>
    <p:spTree>
      <p:nvGrpSpPr>
        <p:cNvPr id="43" name="Shape 43"/>
        <p:cNvGrpSpPr/>
        <p:nvPr/>
      </p:nvGrpSpPr>
      <p:grpSpPr>
        <a:xfrm>
          <a:off x="0" y="0"/>
          <a:ext cx="0" cy="0"/>
          <a:chOff x="0" y="0"/>
          <a:chExt cx="0" cy="0"/>
        </a:xfrm>
      </p:grpSpPr>
      <p:pic>
        <p:nvPicPr>
          <p:cNvPr id="44" name="Google Shape;44;p9"/>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pic>
        <p:nvPicPr>
          <p:cNvPr id="45" name="Google Shape;45;p9"/>
          <p:cNvPicPr preferRelativeResize="0"/>
          <p:nvPr/>
        </p:nvPicPr>
        <p:blipFill>
          <a:blip r:embed="rId3">
            <a:alphaModFix/>
          </a:blip>
          <a:stretch>
            <a:fillRect/>
          </a:stretch>
        </p:blipFill>
        <p:spPr>
          <a:xfrm>
            <a:off x="2771637" y="1"/>
            <a:ext cx="6372362" cy="5171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p:cSld name="ONE_COLUMN_TEXT_2_1_1_2">
    <p:bg>
      <p:bgPr>
        <a:solidFill>
          <a:srgbClr val="F76C6C"/>
        </a:solidFill>
      </p:bgPr>
    </p:bg>
    <p:spTree>
      <p:nvGrpSpPr>
        <p:cNvPr id="46"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www.coheris.com/relation-client-data/solutions/analytics/la-business-intelligence-quest-ce-que-cest/" TargetMode="Externa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hyperlink" Target="https://toucantoco.com/blog/4-regles-pour-construire-des-kpi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7"/>
          <p:cNvSpPr txBox="1"/>
          <p:nvPr>
            <p:ph type="title"/>
          </p:nvPr>
        </p:nvSpPr>
        <p:spPr>
          <a:xfrm>
            <a:off x="676275" y="1598450"/>
            <a:ext cx="7791600" cy="156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 : Business Intelligence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Zoom sur les outils de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Outils de Dashboards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7"/>
          <p:cNvPicPr preferRelativeResize="0"/>
          <p:nvPr/>
        </p:nvPicPr>
        <p:blipFill>
          <a:blip r:embed="rId3">
            <a:alphaModFix/>
          </a:blip>
          <a:stretch>
            <a:fillRect/>
          </a:stretch>
        </p:blipFill>
        <p:spPr>
          <a:xfrm>
            <a:off x="2495550" y="717350"/>
            <a:ext cx="6639226" cy="4426151"/>
          </a:xfrm>
          <a:prstGeom prst="rect">
            <a:avLst/>
          </a:prstGeom>
          <a:noFill/>
          <a:ln>
            <a:noFill/>
          </a:ln>
        </p:spPr>
      </p:pic>
      <p:sp>
        <p:nvSpPr>
          <p:cNvPr id="201" name="Google Shape;201;p37"/>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Interfaces</a:t>
            </a:r>
            <a:endParaRPr/>
          </a:p>
        </p:txBody>
      </p:sp>
      <p:sp>
        <p:nvSpPr>
          <p:cNvPr id="202" name="Google Shape;202;p37"/>
          <p:cNvSpPr txBox="1"/>
          <p:nvPr>
            <p:ph idx="2" type="title"/>
          </p:nvPr>
        </p:nvSpPr>
        <p:spPr>
          <a:xfrm>
            <a:off x="636000" y="882000"/>
            <a:ext cx="76983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Tableau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Interfaces</a:t>
            </a:r>
            <a:endParaRPr/>
          </a:p>
        </p:txBody>
      </p:sp>
      <p:sp>
        <p:nvSpPr>
          <p:cNvPr id="208" name="Google Shape;208;p38"/>
          <p:cNvSpPr txBox="1"/>
          <p:nvPr>
            <p:ph idx="2" type="title"/>
          </p:nvPr>
        </p:nvSpPr>
        <p:spPr>
          <a:xfrm>
            <a:off x="636000" y="882000"/>
            <a:ext cx="76983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PowerBI</a:t>
            </a:r>
            <a:endParaRPr/>
          </a:p>
        </p:txBody>
      </p:sp>
      <p:pic>
        <p:nvPicPr>
          <p:cNvPr id="209" name="Google Shape;209;p38"/>
          <p:cNvPicPr preferRelativeResize="0"/>
          <p:nvPr/>
        </p:nvPicPr>
        <p:blipFill>
          <a:blip r:embed="rId3">
            <a:alphaModFix/>
          </a:blip>
          <a:stretch>
            <a:fillRect/>
          </a:stretch>
        </p:blipFill>
        <p:spPr>
          <a:xfrm>
            <a:off x="2676525" y="1505550"/>
            <a:ext cx="6467475" cy="3637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Interfaces</a:t>
            </a:r>
            <a:endParaRPr/>
          </a:p>
        </p:txBody>
      </p:sp>
      <p:sp>
        <p:nvSpPr>
          <p:cNvPr id="215" name="Google Shape;215;p39"/>
          <p:cNvSpPr txBox="1"/>
          <p:nvPr>
            <p:ph idx="2" type="title"/>
          </p:nvPr>
        </p:nvSpPr>
        <p:spPr>
          <a:xfrm>
            <a:off x="636000" y="882000"/>
            <a:ext cx="76983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Qlikview</a:t>
            </a:r>
            <a:endParaRPr/>
          </a:p>
        </p:txBody>
      </p:sp>
      <p:pic>
        <p:nvPicPr>
          <p:cNvPr id="216" name="Google Shape;216;p39"/>
          <p:cNvPicPr preferRelativeResize="0"/>
          <p:nvPr/>
        </p:nvPicPr>
        <p:blipFill>
          <a:blip r:embed="rId3">
            <a:alphaModFix/>
          </a:blip>
          <a:stretch>
            <a:fillRect/>
          </a:stretch>
        </p:blipFill>
        <p:spPr>
          <a:xfrm>
            <a:off x="2589925" y="1003725"/>
            <a:ext cx="7087528" cy="397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Comparaison</a:t>
            </a:r>
            <a:endParaRPr/>
          </a:p>
        </p:txBody>
      </p:sp>
      <p:pic>
        <p:nvPicPr>
          <p:cNvPr id="222" name="Google Shape;222;p40"/>
          <p:cNvPicPr preferRelativeResize="0"/>
          <p:nvPr/>
        </p:nvPicPr>
        <p:blipFill rotWithShape="1">
          <a:blip r:embed="rId3">
            <a:alphaModFix/>
          </a:blip>
          <a:srcRect b="2759" l="4853" r="4418" t="10735"/>
          <a:stretch/>
        </p:blipFill>
        <p:spPr>
          <a:xfrm>
            <a:off x="0" y="1042975"/>
            <a:ext cx="9143998" cy="38226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1"/>
          <p:cNvPicPr preferRelativeResize="0"/>
          <p:nvPr/>
        </p:nvPicPr>
        <p:blipFill rotWithShape="1">
          <a:blip r:embed="rId3">
            <a:alphaModFix/>
          </a:blip>
          <a:srcRect b="0" l="11589" r="13689" t="0"/>
          <a:stretch/>
        </p:blipFill>
        <p:spPr>
          <a:xfrm>
            <a:off x="550425" y="1356650"/>
            <a:ext cx="3558700" cy="3571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1). </a:t>
            </a:r>
            <a:r>
              <a:rPr lang="en"/>
              <a:t>Qu’est ce que c’est ?</a:t>
            </a:r>
            <a:endParaRPr/>
          </a:p>
        </p:txBody>
      </p:sp>
      <p:grpSp>
        <p:nvGrpSpPr>
          <p:cNvPr id="136" name="Google Shape;136;p28"/>
          <p:cNvGrpSpPr/>
          <p:nvPr/>
        </p:nvGrpSpPr>
        <p:grpSpPr>
          <a:xfrm>
            <a:off x="1952625" y="999500"/>
            <a:ext cx="5238750" cy="3695700"/>
            <a:chOff x="1952625" y="999500"/>
            <a:chExt cx="5238750" cy="3695700"/>
          </a:xfrm>
        </p:grpSpPr>
        <p:pic>
          <p:nvPicPr>
            <p:cNvPr id="137" name="Google Shape;137;p28"/>
            <p:cNvPicPr preferRelativeResize="0"/>
            <p:nvPr/>
          </p:nvPicPr>
          <p:blipFill>
            <a:blip r:embed="rId3">
              <a:alphaModFix/>
            </a:blip>
            <a:stretch>
              <a:fillRect/>
            </a:stretch>
          </p:blipFill>
          <p:spPr>
            <a:xfrm>
              <a:off x="1952625" y="999500"/>
              <a:ext cx="5238750" cy="3695700"/>
            </a:xfrm>
            <a:prstGeom prst="rect">
              <a:avLst/>
            </a:prstGeom>
            <a:noFill/>
            <a:ln>
              <a:noFill/>
            </a:ln>
          </p:spPr>
        </p:pic>
        <p:sp>
          <p:nvSpPr>
            <p:cNvPr id="138" name="Google Shape;138;p28"/>
            <p:cNvSpPr/>
            <p:nvPr/>
          </p:nvSpPr>
          <p:spPr>
            <a:xfrm>
              <a:off x="5205425" y="1647825"/>
              <a:ext cx="704700" cy="17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title"/>
          </p:nvPr>
        </p:nvSpPr>
        <p:spPr>
          <a:xfrm>
            <a:off x="1835550" y="1787700"/>
            <a:ext cx="5472900" cy="156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Définitions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1). Définitions</a:t>
            </a:r>
            <a:endParaRPr/>
          </a:p>
        </p:txBody>
      </p:sp>
      <p:sp>
        <p:nvSpPr>
          <p:cNvPr id="149" name="Google Shape;149;p30"/>
          <p:cNvSpPr txBox="1"/>
          <p:nvPr>
            <p:ph idx="2" type="title"/>
          </p:nvPr>
        </p:nvSpPr>
        <p:spPr>
          <a:xfrm>
            <a:off x="6360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 Business Intelligence</a:t>
            </a:r>
            <a:endParaRPr/>
          </a:p>
        </p:txBody>
      </p:sp>
      <p:sp>
        <p:nvSpPr>
          <p:cNvPr id="150" name="Google Shape;150;p30"/>
          <p:cNvSpPr txBox="1"/>
          <p:nvPr>
            <p:ph idx="4" type="body"/>
          </p:nvPr>
        </p:nvSpPr>
        <p:spPr>
          <a:xfrm>
            <a:off x="639600" y="1577950"/>
            <a:ext cx="5193600" cy="3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Ou encore “l’informatique décisionnelle”</a:t>
            </a:r>
            <a:endParaRPr b="1"/>
          </a:p>
          <a:p>
            <a:pPr indent="0" lvl="0" marL="0" rtl="0" algn="just">
              <a:spcBef>
                <a:spcPts val="0"/>
              </a:spcBef>
              <a:spcAft>
                <a:spcPts val="0"/>
              </a:spcAft>
              <a:buNone/>
            </a:pPr>
            <a:r>
              <a:t/>
            </a:r>
            <a:endParaRPr b="1" u="sng"/>
          </a:p>
          <a:p>
            <a:pPr indent="0" lvl="0" marL="0" rtl="0" algn="just">
              <a:spcBef>
                <a:spcPts val="0"/>
              </a:spcBef>
              <a:spcAft>
                <a:spcPts val="0"/>
              </a:spcAft>
              <a:buNone/>
            </a:pPr>
            <a:r>
              <a:rPr b="1" lang="en" u="sng"/>
              <a:t>Définition:</a:t>
            </a:r>
            <a:r>
              <a:rPr lang="en"/>
              <a:t> </a:t>
            </a:r>
            <a:r>
              <a:rPr lang="en"/>
              <a:t>La Business Intelligence (BI) est un ensemble de processus, de technologies, de compétences et d'applications qui est utilisé pour prendre des décisions d'entreprise avisées et pilotées par les données disponibles.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La BI s'appuie sur la collecte et l'agrégation des données et sur l'analyse de ces données pour les transformer en connaissance exploitable qui </a:t>
            </a:r>
            <a:r>
              <a:rPr b="1" lang="en"/>
              <a:t>facilite la prise de décision</a:t>
            </a:r>
            <a:r>
              <a:rPr lang="en"/>
              <a:t>.</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just">
              <a:spcBef>
                <a:spcPts val="0"/>
              </a:spcBef>
              <a:spcAft>
                <a:spcPts val="0"/>
              </a:spcAft>
              <a:buNone/>
            </a:pPr>
            <a:r>
              <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a:p>
        </p:txBody>
      </p:sp>
      <p:pic>
        <p:nvPicPr>
          <p:cNvPr id="151" name="Google Shape;151;p30"/>
          <p:cNvPicPr preferRelativeResize="0"/>
          <p:nvPr/>
        </p:nvPicPr>
        <p:blipFill>
          <a:blip r:embed="rId3">
            <a:alphaModFix/>
          </a:blip>
          <a:stretch>
            <a:fillRect/>
          </a:stretch>
        </p:blipFill>
        <p:spPr>
          <a:xfrm>
            <a:off x="6584500" y="804500"/>
            <a:ext cx="1958550" cy="1958550"/>
          </a:xfrm>
          <a:prstGeom prst="rect">
            <a:avLst/>
          </a:prstGeom>
          <a:noFill/>
          <a:ln>
            <a:noFill/>
          </a:ln>
        </p:spPr>
      </p:pic>
      <p:pic>
        <p:nvPicPr>
          <p:cNvPr id="152" name="Google Shape;152;p30"/>
          <p:cNvPicPr preferRelativeResize="0"/>
          <p:nvPr/>
        </p:nvPicPr>
        <p:blipFill>
          <a:blip r:embed="rId4">
            <a:alphaModFix/>
          </a:blip>
          <a:stretch>
            <a:fillRect/>
          </a:stretch>
        </p:blipFill>
        <p:spPr>
          <a:xfrm>
            <a:off x="5973520" y="2915450"/>
            <a:ext cx="3018080" cy="188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1). Définitions</a:t>
            </a:r>
            <a:endParaRPr/>
          </a:p>
        </p:txBody>
      </p:sp>
      <p:sp>
        <p:nvSpPr>
          <p:cNvPr id="158" name="Google Shape;158;p31"/>
          <p:cNvSpPr txBox="1"/>
          <p:nvPr/>
        </p:nvSpPr>
        <p:spPr>
          <a:xfrm>
            <a:off x="7705800" y="4810125"/>
            <a:ext cx="14382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Source : </a:t>
            </a:r>
            <a:r>
              <a:rPr lang="en" sz="800" u="sng">
                <a:solidFill>
                  <a:schemeClr val="hlink"/>
                </a:solidFill>
                <a:hlinkClick r:id="rId3"/>
              </a:rPr>
              <a:t>Coheris</a:t>
            </a:r>
            <a:endParaRPr sz="800"/>
          </a:p>
        </p:txBody>
      </p:sp>
      <p:pic>
        <p:nvPicPr>
          <p:cNvPr id="159" name="Google Shape;159;p31"/>
          <p:cNvPicPr preferRelativeResize="0"/>
          <p:nvPr/>
        </p:nvPicPr>
        <p:blipFill>
          <a:blip r:embed="rId4">
            <a:alphaModFix/>
          </a:blip>
          <a:stretch>
            <a:fillRect/>
          </a:stretch>
        </p:blipFill>
        <p:spPr>
          <a:xfrm>
            <a:off x="908575" y="907850"/>
            <a:ext cx="7326840" cy="4121348"/>
          </a:xfrm>
          <a:prstGeom prst="rect">
            <a:avLst/>
          </a:prstGeom>
          <a:noFill/>
          <a:ln>
            <a:noFill/>
          </a:ln>
        </p:spPr>
      </p:pic>
      <p:sp>
        <p:nvSpPr>
          <p:cNvPr id="160" name="Google Shape;160;p31"/>
          <p:cNvSpPr txBox="1"/>
          <p:nvPr>
            <p:ph idx="2" type="title"/>
          </p:nvPr>
        </p:nvSpPr>
        <p:spPr>
          <a:xfrm>
            <a:off x="6360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 Business Intelligence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1). Définitions</a:t>
            </a:r>
            <a:endParaRPr/>
          </a:p>
        </p:txBody>
      </p:sp>
      <p:sp>
        <p:nvSpPr>
          <p:cNvPr id="166" name="Google Shape;166;p32"/>
          <p:cNvSpPr txBox="1"/>
          <p:nvPr>
            <p:ph idx="2" type="title"/>
          </p:nvPr>
        </p:nvSpPr>
        <p:spPr>
          <a:xfrm>
            <a:off x="6360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ETL : Extract Transform &amp; Load</a:t>
            </a:r>
            <a:endParaRPr/>
          </a:p>
        </p:txBody>
      </p:sp>
      <p:sp>
        <p:nvSpPr>
          <p:cNvPr id="167" name="Google Shape;167;p32"/>
          <p:cNvSpPr txBox="1"/>
          <p:nvPr>
            <p:ph idx="4" type="body"/>
          </p:nvPr>
        </p:nvSpPr>
        <p:spPr>
          <a:xfrm>
            <a:off x="639600" y="1577950"/>
            <a:ext cx="5193600" cy="3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a:p>
          <a:p>
            <a:pPr indent="0" lvl="0" marL="0" rtl="0" algn="just">
              <a:spcBef>
                <a:spcPts val="0"/>
              </a:spcBef>
              <a:spcAft>
                <a:spcPts val="0"/>
              </a:spcAft>
              <a:buNone/>
            </a:pPr>
            <a:r>
              <a:t/>
            </a:r>
            <a:endParaRPr b="1" u="sng"/>
          </a:p>
          <a:p>
            <a:pPr indent="0" lvl="0" marL="0" rtl="0" algn="just">
              <a:spcBef>
                <a:spcPts val="0"/>
              </a:spcBef>
              <a:spcAft>
                <a:spcPts val="0"/>
              </a:spcAft>
              <a:buNone/>
            </a:pPr>
            <a:r>
              <a:rPr b="1" lang="en" u="sng"/>
              <a:t>Définition:</a:t>
            </a:r>
            <a:r>
              <a:rPr lang="en"/>
              <a:t> </a:t>
            </a:r>
            <a:r>
              <a:rPr lang="en"/>
              <a:t>L'ETL (Extract, Transform, Load) est un processus d'intégration des données qui permet de transférer des données brutes d'un système source, de les préparer et de les envoyer vers une base de données, un entrepôt de données ou un serveur cible.</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just">
              <a:spcBef>
                <a:spcPts val="0"/>
              </a:spcBef>
              <a:spcAft>
                <a:spcPts val="0"/>
              </a:spcAft>
              <a:buNone/>
            </a:pPr>
            <a:r>
              <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a:p>
        </p:txBody>
      </p:sp>
      <p:pic>
        <p:nvPicPr>
          <p:cNvPr id="168" name="Google Shape;168;p32"/>
          <p:cNvPicPr preferRelativeResize="0"/>
          <p:nvPr/>
        </p:nvPicPr>
        <p:blipFill>
          <a:blip r:embed="rId3">
            <a:alphaModFix/>
          </a:blip>
          <a:stretch>
            <a:fillRect/>
          </a:stretch>
        </p:blipFill>
        <p:spPr>
          <a:xfrm>
            <a:off x="4733975" y="2895145"/>
            <a:ext cx="4410075" cy="2095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3"/>
          <p:cNvPicPr preferRelativeResize="0"/>
          <p:nvPr/>
        </p:nvPicPr>
        <p:blipFill rotWithShape="1">
          <a:blip r:embed="rId3">
            <a:alphaModFix/>
          </a:blip>
          <a:srcRect b="18195" l="13802" r="16135" t="15030"/>
          <a:stretch/>
        </p:blipFill>
        <p:spPr>
          <a:xfrm>
            <a:off x="5600700" y="2895600"/>
            <a:ext cx="3390899" cy="2152650"/>
          </a:xfrm>
          <a:prstGeom prst="rect">
            <a:avLst/>
          </a:prstGeom>
          <a:noFill/>
          <a:ln>
            <a:noFill/>
          </a:ln>
        </p:spPr>
      </p:pic>
      <p:sp>
        <p:nvSpPr>
          <p:cNvPr id="174" name="Google Shape;174;p33"/>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1). Définitions</a:t>
            </a:r>
            <a:endParaRPr/>
          </a:p>
        </p:txBody>
      </p:sp>
      <p:sp>
        <p:nvSpPr>
          <p:cNvPr id="175" name="Google Shape;175;p33"/>
          <p:cNvSpPr txBox="1"/>
          <p:nvPr>
            <p:ph idx="2" type="title"/>
          </p:nvPr>
        </p:nvSpPr>
        <p:spPr>
          <a:xfrm>
            <a:off x="636000" y="882000"/>
            <a:ext cx="76983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KPI : Key Performance Indicator</a:t>
            </a:r>
            <a:endParaRPr/>
          </a:p>
        </p:txBody>
      </p:sp>
      <p:sp>
        <p:nvSpPr>
          <p:cNvPr id="176" name="Google Shape;176;p33"/>
          <p:cNvSpPr txBox="1"/>
          <p:nvPr>
            <p:ph idx="4" type="body"/>
          </p:nvPr>
        </p:nvSpPr>
        <p:spPr>
          <a:xfrm>
            <a:off x="639600" y="1577950"/>
            <a:ext cx="5193600" cy="32238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t/>
            </a:r>
            <a:endParaRPr b="1" u="sng"/>
          </a:p>
          <a:p>
            <a:pPr indent="0" lvl="0" marL="0" rtl="0" algn="just">
              <a:spcBef>
                <a:spcPts val="0"/>
              </a:spcBef>
              <a:spcAft>
                <a:spcPts val="0"/>
              </a:spcAft>
              <a:buNone/>
            </a:pPr>
            <a:r>
              <a:rPr b="1" lang="en" u="sng"/>
              <a:t>Définition:</a:t>
            </a:r>
            <a:r>
              <a:rPr lang="en"/>
              <a:t> Un KPI est un indicateur de performance pour votre entreprise. Cet indicateur est donc chiffré et permet de suivre l’efficacité d’une action par rapport à des objectifs définis.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Un KPI peut prendre différentes formes : croissance du chiffre d’affaires, taux d’absentéisme ou taux de pénétration sur votre marché.</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rPr lang="en" u="sng">
                <a:solidFill>
                  <a:schemeClr val="hlink"/>
                </a:solidFill>
                <a:hlinkClick r:id="rId4"/>
              </a:rPr>
              <a:t>Exemples d’étapes pour construire des KPI</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1). Définitions</a:t>
            </a:r>
            <a:endParaRPr/>
          </a:p>
        </p:txBody>
      </p:sp>
      <p:sp>
        <p:nvSpPr>
          <p:cNvPr id="182" name="Google Shape;182;p34"/>
          <p:cNvSpPr txBox="1"/>
          <p:nvPr>
            <p:ph idx="2" type="title"/>
          </p:nvPr>
        </p:nvSpPr>
        <p:spPr>
          <a:xfrm>
            <a:off x="636000" y="882000"/>
            <a:ext cx="76983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Dashboard (ou Tableau de Bord)</a:t>
            </a:r>
            <a:endParaRPr/>
          </a:p>
        </p:txBody>
      </p:sp>
      <p:sp>
        <p:nvSpPr>
          <p:cNvPr id="183" name="Google Shape;183;p34"/>
          <p:cNvSpPr txBox="1"/>
          <p:nvPr>
            <p:ph idx="4" type="body"/>
          </p:nvPr>
        </p:nvSpPr>
        <p:spPr>
          <a:xfrm>
            <a:off x="639600" y="1577950"/>
            <a:ext cx="3635700" cy="32238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t/>
            </a:r>
            <a:endParaRPr b="1" u="sng"/>
          </a:p>
          <a:p>
            <a:pPr indent="0" lvl="0" marL="0" rtl="0" algn="just">
              <a:spcBef>
                <a:spcPts val="0"/>
              </a:spcBef>
              <a:spcAft>
                <a:spcPts val="0"/>
              </a:spcAft>
              <a:buNone/>
            </a:pPr>
            <a:r>
              <a:rPr b="1" lang="en" u="sng"/>
              <a:t>Définition:</a:t>
            </a:r>
            <a:r>
              <a:rPr lang="en"/>
              <a:t> C</a:t>
            </a:r>
            <a:r>
              <a:rPr lang="en"/>
              <a:t>’est une représentation visuelle des informations importantes sur un même écran. Il permet de mesurer la performance d’une entreprise/activité et d’évaluer son organisation en vue d’atteindre un ou plusieurs objectifs.</a:t>
            </a:r>
            <a:endParaRPr/>
          </a:p>
          <a:p>
            <a:pPr indent="0" lvl="0" marL="0" rtl="0" algn="just">
              <a:spcBef>
                <a:spcPts val="0"/>
              </a:spcBef>
              <a:spcAft>
                <a:spcPts val="0"/>
              </a:spcAft>
              <a:buNone/>
            </a:pPr>
            <a:r>
              <a:rPr lang="en"/>
              <a:t>Il </a:t>
            </a:r>
            <a:r>
              <a:rPr lang="en"/>
              <a:t>rassemblant différentes données permettant une analyse approfondie, des data viz et des KPI.</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a:p>
        </p:txBody>
      </p:sp>
      <p:pic>
        <p:nvPicPr>
          <p:cNvPr id="184" name="Google Shape;184;p34"/>
          <p:cNvPicPr preferRelativeResize="0"/>
          <p:nvPr/>
        </p:nvPicPr>
        <p:blipFill>
          <a:blip r:embed="rId3">
            <a:alphaModFix/>
          </a:blip>
          <a:stretch>
            <a:fillRect/>
          </a:stretch>
        </p:blipFill>
        <p:spPr>
          <a:xfrm>
            <a:off x="4667825" y="1752600"/>
            <a:ext cx="4476226" cy="3000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1171250" y="-2650"/>
            <a:ext cx="7972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2) Etat du marché 2019 - Magic Quadrant from Gartner</a:t>
            </a:r>
            <a:endParaRPr/>
          </a:p>
        </p:txBody>
      </p:sp>
      <p:pic>
        <p:nvPicPr>
          <p:cNvPr id="190" name="Google Shape;190;p35"/>
          <p:cNvPicPr preferRelativeResize="0"/>
          <p:nvPr/>
        </p:nvPicPr>
        <p:blipFill>
          <a:blip r:embed="rId3">
            <a:alphaModFix/>
          </a:blip>
          <a:stretch>
            <a:fillRect/>
          </a:stretch>
        </p:blipFill>
        <p:spPr>
          <a:xfrm>
            <a:off x="2534124" y="717350"/>
            <a:ext cx="4075764" cy="4426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ld Code Schoo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